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4"/>
  </p:notesMasterIdLst>
  <p:sldIdLst>
    <p:sldId id="330" r:id="rId7"/>
    <p:sldId id="404" r:id="rId8"/>
    <p:sldId id="504" r:id="rId9"/>
    <p:sldId id="511" r:id="rId10"/>
    <p:sldId id="506" r:id="rId11"/>
    <p:sldId id="505" r:id="rId12"/>
    <p:sldId id="507" r:id="rId13"/>
    <p:sldId id="509" r:id="rId14"/>
    <p:sldId id="508" r:id="rId15"/>
    <p:sldId id="512" r:id="rId16"/>
    <p:sldId id="510" r:id="rId17"/>
    <p:sldId id="407" r:id="rId18"/>
    <p:sldId id="503" r:id="rId19"/>
    <p:sldId id="372" r:id="rId20"/>
    <p:sldId id="417" r:id="rId21"/>
    <p:sldId id="413" r:id="rId22"/>
    <p:sldId id="41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7" autoAdjust="0"/>
    <p:restoredTop sz="84752" autoAdjust="0"/>
  </p:normalViewPr>
  <p:slideViewPr>
    <p:cSldViewPr snapToGrid="0" snapToObjects="1">
      <p:cViewPr varScale="1">
        <p:scale>
          <a:sx n="103" d="100"/>
          <a:sy n="103" d="100"/>
        </p:scale>
        <p:origin x="1016" y="16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F50F-50BD-903D-7B79-888F6DFD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BC5F8-A21D-EA58-8AD0-C2DC42754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36A1B-D2E7-FD39-667B-3C1FADF58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2BBC-140F-CED3-AA49-9746F0BE8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Guides/honorlock_side_angle_setu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se6040.gatech.edu/active/Assignments%20%2B%20Exams/Exam%20Information/1_exam_rules_policies/#ai-usage-polic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se6040.gatech.edu/active/Syllabu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Logistics/1_intro_and_platform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Assignments%20%2B%20Exams/Exam%20Information/1_exam_rules_policies/#ai-usage-policy" TargetMode="External"/><Relationship Id="rId2" Type="http://schemas.openxmlformats.org/officeDocument/2006/relationships/hyperlink" Target="https://cse6040.gatech.edu/active/Assignments%20%2B%20Exams/Exam%20Information/1_exam_rules_policie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Course Introduction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First Tuesday of the Course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Draft version: 1/13 (will provide final update after session)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4264-BB89-900C-0A62-85129779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F5BB-99DB-22FA-8227-F693B41F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 Rule Callouts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DD65-77A4-E29E-EDB1-94386F76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Side-angle camera is required</a:t>
            </a:r>
          </a:p>
          <a:p>
            <a:pPr lvl="1"/>
            <a:r>
              <a:rPr lang="en-US" sz="3200" dirty="0"/>
              <a:t>Guide and rules posted on website: </a:t>
            </a:r>
            <a:r>
              <a:rPr lang="en-US" sz="2200" dirty="0">
                <a:hlinkClick r:id="rId3"/>
              </a:rPr>
              <a:t>Guides/</a:t>
            </a:r>
            <a:r>
              <a:rPr lang="en-US" sz="2200" dirty="0" err="1">
                <a:hlinkClick r:id="rId3"/>
              </a:rPr>
              <a:t>honorlock_side_angle_setup</a:t>
            </a:r>
            <a:r>
              <a:rPr lang="en-US" sz="2200" dirty="0">
                <a:hlinkClick r:id="rId3"/>
              </a:rPr>
              <a:t>/</a:t>
            </a:r>
            <a:endParaRPr lang="en-US" sz="2200" dirty="0">
              <a:highlight>
                <a:srgbClr val="FFFF00"/>
              </a:highlight>
            </a:endParaRPr>
          </a:p>
          <a:p>
            <a:pPr lvl="1"/>
            <a:r>
              <a:rPr lang="en-US" sz="3200" dirty="0"/>
              <a:t>This requires you to use </a:t>
            </a:r>
            <a:r>
              <a:rPr lang="en-US" sz="3200" dirty="0" err="1"/>
              <a:t>use</a:t>
            </a:r>
            <a:r>
              <a:rPr lang="en-US" sz="3200" dirty="0"/>
              <a:t> an </a:t>
            </a:r>
            <a:r>
              <a:rPr lang="en-US" sz="3200" dirty="0" err="1"/>
              <a:t>iphone</a:t>
            </a:r>
            <a:r>
              <a:rPr lang="en-US" sz="3200" dirty="0"/>
              <a:t> or Android phone, but we’d </a:t>
            </a:r>
            <a:r>
              <a:rPr lang="en-US" sz="3200" u="sng" dirty="0"/>
              <a:t>recommend using an external webcam if possible.</a:t>
            </a:r>
          </a:p>
          <a:p>
            <a:pPr lvl="1"/>
            <a:r>
              <a:rPr lang="en-US" sz="3200" dirty="0"/>
              <a:t>Your camera must show your entire work area</a:t>
            </a:r>
          </a:p>
          <a:p>
            <a:r>
              <a:rPr lang="en-US" sz="3600" dirty="0"/>
              <a:t>Copy/Paste is prohibited</a:t>
            </a:r>
          </a:p>
          <a:p>
            <a:pPr lvl="1"/>
            <a:r>
              <a:rPr lang="en-US" sz="3200" dirty="0"/>
              <a:t>All forms of it, no “work arounds” are permitted</a:t>
            </a:r>
          </a:p>
          <a:p>
            <a:r>
              <a:rPr lang="en-US" sz="3600" dirty="0"/>
              <a:t>Review </a:t>
            </a:r>
            <a:r>
              <a:rPr lang="en-US" sz="3600" dirty="0">
                <a:hlinkClick r:id="rId4"/>
              </a:rPr>
              <a:t>AI search policy</a:t>
            </a:r>
            <a:endParaRPr lang="en-US" sz="3600" dirty="0"/>
          </a:p>
          <a:p>
            <a:pPr lvl="1"/>
            <a:r>
              <a:rPr lang="en-US" sz="2800" dirty="0"/>
              <a:t>Be familiar with it, you will still want to use Google during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462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ED203-C813-0BF0-E42C-9473811C2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0771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</a:t>
            </a:r>
          </a:p>
          <a:p>
            <a:pPr lvl="1"/>
            <a:r>
              <a:rPr lang="en-US" sz="3200" b="1" dirty="0">
                <a:highlight>
                  <a:srgbClr val="FFFF00"/>
                </a:highlight>
              </a:rPr>
              <a:t>There is no requirement to attend any sessions or watch any of the posted videos.</a:t>
            </a:r>
          </a:p>
          <a:p>
            <a:r>
              <a:rPr lang="en-US" sz="3600" dirty="0"/>
              <a:t>Intended for students who may not have a rigorous programming background.</a:t>
            </a:r>
          </a:p>
          <a:p>
            <a:r>
              <a:rPr lang="en-US" sz="3600" dirty="0"/>
              <a:t>NOT to help with specific homework notebook problems. </a:t>
            </a:r>
          </a:p>
          <a:p>
            <a:pPr lvl="1"/>
            <a:r>
              <a:rPr lang="en-US" sz="3200" dirty="0"/>
              <a:t>Piazza and the Notebook Office Hours sessions (on Thursdays) are for that.</a:t>
            </a:r>
          </a:p>
          <a:p>
            <a:r>
              <a:rPr lang="en-US" sz="3600" dirty="0"/>
              <a:t>Bottom line, the Bootcamp is designed to help students be successful on the course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561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format – videos and live sessions.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Live sessions are “long form lectures”.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Similar to in person lecture classes.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5 Bootcamp Instructors – Rotating teaching.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Topics Address: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Content that is not part of the formal class materials (in Canvas/edX).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Identified skill gaps for many students during the test taking experience.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Topics that are (historically) covered on the exams (When you look at prior semester exams, you will see these topics).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But we are NOT TEACHING THE UPCOMING TESTS!!!</a:t>
            </a: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on the bootcamp information page, linked from the course web site.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523213"/>
          </a:xfrm>
        </p:spPr>
        <p:txBody>
          <a:bodyPr>
            <a:normAutofit/>
          </a:bodyPr>
          <a:lstStyle/>
          <a:p>
            <a:r>
              <a:rPr lang="en-US" sz="3200" dirty="0"/>
              <a:t>Each student must decide for themselves whether attending the Bootcamp would be helpful for them.</a:t>
            </a:r>
          </a:p>
          <a:p>
            <a:r>
              <a:rPr lang="en-US" sz="3200" dirty="0"/>
              <a:t>We have provided a </a:t>
            </a:r>
            <a:r>
              <a:rPr lang="en-US" sz="3200" b="1" dirty="0">
                <a:highlight>
                  <a:srgbClr val="FFFF00"/>
                </a:highlight>
              </a:rPr>
              <a:t>self assessment notebook</a:t>
            </a:r>
            <a:r>
              <a:rPr lang="en-US" sz="3200" dirty="0"/>
              <a:t>, to help the students with this decision. </a:t>
            </a:r>
          </a:p>
          <a:p>
            <a:r>
              <a:rPr lang="en-US" sz="3200" dirty="0"/>
              <a:t>The notebook has both a version for students to write their own code in, and a solution version.</a:t>
            </a:r>
          </a:p>
          <a:p>
            <a:r>
              <a:rPr lang="en-US" sz="3200" dirty="0"/>
              <a:t>The links for the self assessment notebook versions are in the bootcamp information page, linked to on the course web site.</a:t>
            </a:r>
          </a:p>
          <a:p>
            <a:r>
              <a:rPr lang="en-US" sz="32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Vuduc</a:t>
            </a:r>
          </a:p>
          <a:p>
            <a:r>
              <a:rPr lang="en-US" sz="3600" dirty="0"/>
              <a:t>Navigating the course web site, Piazza, and some important Canvas/edX module pages.</a:t>
            </a:r>
          </a:p>
          <a:p>
            <a:r>
              <a:rPr lang="en-US" sz="3600" dirty="0"/>
              <a:t>Common Student Questions on Exams and Homework Notebooks.</a:t>
            </a:r>
          </a:p>
          <a:p>
            <a:r>
              <a:rPr lang="en-US" sz="3600" dirty="0"/>
              <a:t>Introduction of Data Analysis in Python Bootcamp Series.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2C05-48E6-5C2D-3100-0CAC092D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09C-DFAC-AE4C-F975-F9F7772A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BD6-8AB9-4AD6-6AB1-DC374B9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Website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cse6040.gatech.edu/active/</a:t>
            </a:r>
            <a:r>
              <a:rPr lang="en-US" sz="2000" dirty="0"/>
              <a:t>)</a:t>
            </a:r>
            <a:endParaRPr lang="en-US" sz="3600" dirty="0"/>
          </a:p>
          <a:p>
            <a:pPr lvl="1"/>
            <a:r>
              <a:rPr lang="en-US" sz="3200" dirty="0"/>
              <a:t>Home Page, Announcements, Weekly Content</a:t>
            </a:r>
          </a:p>
          <a:p>
            <a:pPr lvl="1"/>
            <a:r>
              <a:rPr lang="en-US" sz="3200" dirty="0"/>
              <a:t>Logistics Pages</a:t>
            </a:r>
          </a:p>
          <a:p>
            <a:pPr lvl="1"/>
            <a:r>
              <a:rPr lang="en-US" sz="3200" dirty="0"/>
              <a:t>Exam Information Pages (when released)</a:t>
            </a:r>
          </a:p>
          <a:p>
            <a:pPr lvl="1"/>
            <a:r>
              <a:rPr lang="en-US" sz="3200" dirty="0"/>
              <a:t>Exam Prep Pages (when released)</a:t>
            </a:r>
          </a:p>
          <a:p>
            <a:pPr lvl="1"/>
            <a:r>
              <a:rPr lang="en-US" sz="3200" dirty="0"/>
              <a:t>Bootcamp Overview (schedule linked)</a:t>
            </a:r>
          </a:p>
          <a:p>
            <a:pPr lvl="1"/>
            <a:r>
              <a:rPr lang="en-US" sz="3200" dirty="0"/>
              <a:t>Guides (Honorlock, testcase, troubleshooting technical issues during exam)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843-C01C-B0DC-A0F5-BF1C62C2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F03A7-F760-4321-F2A9-00B1C4FA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26" y="708102"/>
            <a:ext cx="5828148" cy="539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8933A-0508-1C2B-E7CA-280F05DE5B96}"/>
              </a:ext>
            </a:extLst>
          </p:cNvPr>
          <p:cNvSpPr txBox="1"/>
          <p:nvPr/>
        </p:nvSpPr>
        <p:spPr>
          <a:xfrm>
            <a:off x="2724150" y="6270384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https://cse6040.gatech.edu/active/Logistics/1_intro_and_platforms/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E8-96CD-3785-DB68-EAE0F2C1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EEC-AB7A-9E54-B858-0D8F0670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537D-846A-90F4-2EAF-72AE8F8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Piazza – Discussion Forum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Only official means of course communication</a:t>
            </a:r>
          </a:p>
          <a:p>
            <a:pPr lvl="2"/>
            <a:r>
              <a:rPr lang="en-US" sz="1200" b="1" i="1" dirty="0">
                <a:solidFill>
                  <a:srgbClr val="C00000"/>
                </a:solidFill>
              </a:rPr>
              <a:t>For OSI-related academic violations, you will receive an email from Professor Vuduc or Chris directly*</a:t>
            </a:r>
          </a:p>
          <a:p>
            <a:pPr lvl="1"/>
            <a:r>
              <a:rPr lang="en-US" sz="2800" dirty="0"/>
              <a:t>Pinned Posts (Ongoing + Important)</a:t>
            </a:r>
          </a:p>
          <a:p>
            <a:pPr lvl="2"/>
            <a:r>
              <a:rPr lang="en-US" sz="2400" dirty="0"/>
              <a:t>Notebook Review Sessions – Thursdays, post @6.</a:t>
            </a:r>
          </a:p>
          <a:p>
            <a:pPr lvl="2"/>
            <a:r>
              <a:rPr lang="en-US" sz="2400" dirty="0"/>
              <a:t>Bootcamp – post @7.</a:t>
            </a:r>
          </a:p>
          <a:p>
            <a:pPr lvl="2"/>
            <a:r>
              <a:rPr lang="en-US" sz="2400" dirty="0"/>
              <a:t>TA Office Hours – post @8.</a:t>
            </a:r>
          </a:p>
          <a:p>
            <a:pPr lvl="2"/>
            <a:r>
              <a:rPr lang="en-US" sz="2400" dirty="0"/>
              <a:t>Homework Notebook Posts – All questions</a:t>
            </a:r>
          </a:p>
          <a:p>
            <a:pPr lvl="1"/>
            <a:r>
              <a:rPr lang="en-US" sz="2800" dirty="0"/>
              <a:t>Public and Private posts</a:t>
            </a:r>
          </a:p>
          <a:p>
            <a:pPr lvl="2"/>
            <a:r>
              <a:rPr lang="en-US" sz="2400" dirty="0"/>
              <a:t>We encourage students to make </a:t>
            </a:r>
            <a:r>
              <a:rPr lang="en-US" sz="2400" u="sng" dirty="0"/>
              <a:t>public</a:t>
            </a:r>
            <a:r>
              <a:rPr lang="en-US" sz="2400" dirty="0"/>
              <a:t> posts, to encourage student discussion and collaboration.</a:t>
            </a:r>
          </a:p>
          <a:p>
            <a:pPr lvl="2"/>
            <a:r>
              <a:rPr lang="en-US" sz="2400" dirty="0"/>
              <a:t>Actual notebook code, as part of questions for TAs, must be posted privately.</a:t>
            </a:r>
          </a:p>
          <a:p>
            <a:pPr lvl="2"/>
            <a:r>
              <a:rPr lang="en-US" sz="2400" b="1" dirty="0"/>
              <a:t>Order</a:t>
            </a:r>
            <a:r>
              <a:rPr lang="en-US" sz="2400" dirty="0"/>
              <a:t>: </a:t>
            </a:r>
            <a:r>
              <a:rPr lang="en-US" sz="2200" dirty="0"/>
              <a:t>Pinned post -&gt; public post -&gt; private post</a:t>
            </a:r>
          </a:p>
          <a:p>
            <a:pPr lvl="3"/>
            <a:r>
              <a:rPr lang="en-US" sz="2200" dirty="0"/>
              <a:t>TA’s can and probably will still reply to public posts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Private posts must be to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all instructors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sz="24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76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D2C3-964F-8DDC-829D-C1037E07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1FAE-C675-BFD3-9F7D-6E8A186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1CA0-7F59-D561-BEDE-A6595021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Canvas/edX – Learning Management System (“LMS”)</a:t>
            </a:r>
          </a:p>
          <a:p>
            <a:pPr lvl="1"/>
            <a:r>
              <a:rPr lang="en-US" sz="3000" dirty="0"/>
              <a:t>Main entry point for all assignments</a:t>
            </a:r>
          </a:p>
          <a:p>
            <a:pPr lvl="2"/>
            <a:r>
              <a:rPr lang="en-US" sz="2800" dirty="0"/>
              <a:t>Must access each assignment from here first</a:t>
            </a:r>
          </a:p>
          <a:p>
            <a:pPr lvl="1"/>
            <a:r>
              <a:rPr lang="en-US" sz="3000" dirty="0"/>
              <a:t>Where most course videos and related content are</a:t>
            </a:r>
          </a:p>
          <a:p>
            <a:pPr lvl="1"/>
            <a:r>
              <a:rPr lang="en-US" sz="3000" dirty="0"/>
              <a:t>Syllabus and Schedule (link to course website)</a:t>
            </a:r>
          </a:p>
          <a:p>
            <a:pPr lvl="1"/>
            <a:r>
              <a:rPr lang="en-US" sz="3000" dirty="0"/>
              <a:t>Common Student Questions Video</a:t>
            </a:r>
          </a:p>
          <a:p>
            <a:pPr lvl="1"/>
            <a:r>
              <a:rPr lang="en-US" sz="3000" dirty="0"/>
              <a:t>Introduction to Vocareum Video</a:t>
            </a:r>
          </a:p>
          <a:p>
            <a:pPr lvl="1"/>
            <a:r>
              <a:rPr lang="en-US" sz="3200" dirty="0"/>
              <a:t>Test Case Variables Pages -- Quiz and Videos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It is not possible to emphasize enough: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HOW IMPORTANT IT IS FOR ALL STUDENTS TO UNDERSTAND THE CONTENT IN THESE PAGES AND VIDEOS.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YOUR SUCCESS ON EXAMS IS DIRECTLY RELATED TO YOUR ABILITY TO TROUBLESHOOT YOUR CODE, USING THE TECHNIQUES PROVIDED IN THESE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C70-88B7-6D53-FB8C-B4489E3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5C3-DFF4-BAD3-906C-4D55E133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8B8-C5F4-5DC6-DE13-DD0B8FA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875225"/>
          </a:xfrm>
        </p:spPr>
        <p:txBody>
          <a:bodyPr>
            <a:normAutofit/>
          </a:bodyPr>
          <a:lstStyle/>
          <a:p>
            <a:r>
              <a:rPr lang="en-US" sz="3600" dirty="0"/>
              <a:t>Exam Information</a:t>
            </a:r>
            <a:r>
              <a:rPr lang="en-US" sz="2400" i="1" dirty="0"/>
              <a:t> (aka </a:t>
            </a:r>
            <a:r>
              <a:rPr lang="en-US" sz="2400" i="1" dirty="0">
                <a:hlinkClick r:id="rId2"/>
              </a:rPr>
              <a:t>"Exam Rules &amp; Policies"</a:t>
            </a:r>
            <a:r>
              <a:rPr lang="en-US" sz="2400" i="1" dirty="0"/>
              <a:t>)</a:t>
            </a:r>
          </a:p>
          <a:p>
            <a:pPr lvl="1"/>
            <a:r>
              <a:rPr lang="en-US" sz="2800" dirty="0"/>
              <a:t>Exams are open note and open internet.</a:t>
            </a:r>
          </a:p>
          <a:p>
            <a:pPr lvl="1"/>
            <a:r>
              <a:rPr lang="en-US" sz="2800" dirty="0"/>
              <a:t>Notes in any format are acceptable (digital, paper, etc.)</a:t>
            </a:r>
          </a:p>
          <a:p>
            <a:pPr lvl="1"/>
            <a:r>
              <a:rPr lang="en-US" sz="2800" dirty="0"/>
              <a:t>AI tools and active collaboration during the exam </a:t>
            </a:r>
            <a:r>
              <a:rPr lang="en-US" sz="2800" b="1" dirty="0"/>
              <a:t>are not permitted</a:t>
            </a:r>
            <a:r>
              <a:rPr lang="en-US" sz="2800" dirty="0"/>
              <a:t>. See the course web site for specifics, including </a:t>
            </a:r>
            <a:r>
              <a:rPr lang="en-US" sz="2800" dirty="0">
                <a:hlinkClick r:id="rId3"/>
              </a:rPr>
              <a:t>AI search policy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The exam window is open for 5 days, generally Friday morning to Wednesday morning, Eastern Time. See the course schedule for specific dates and times. </a:t>
            </a:r>
          </a:p>
          <a:p>
            <a:pPr lvl="1"/>
            <a:r>
              <a:rPr lang="en-US" sz="2800" dirty="0"/>
              <a:t>Times are </a:t>
            </a:r>
            <a:r>
              <a:rPr lang="en-US" sz="2800" b="1" dirty="0"/>
              <a:t>listed in UTC</a:t>
            </a:r>
            <a:r>
              <a:rPr lang="en-US" sz="2800" dirty="0"/>
              <a:t>, so ensure that you convert correctly from UTC to your local time zone.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F5A7-D945-729F-66C7-8DD0717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03-E12E-DF5E-D3E9-FBF953D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623E-C4CD-85BC-99BA-E86CBADB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The exams are generally 3.5-4 hours long.</a:t>
            </a:r>
          </a:p>
          <a:p>
            <a:pPr lvl="1"/>
            <a:r>
              <a:rPr lang="en-US" sz="3200" dirty="0"/>
              <a:t>Students open the exam and have the time length to complete the exam, in a single sitting.</a:t>
            </a:r>
          </a:p>
          <a:p>
            <a:pPr lvl="1"/>
            <a:r>
              <a:rPr lang="en-US" sz="3200" dirty="0"/>
              <a:t>Students can take the exam at any time during the exam window.</a:t>
            </a:r>
          </a:p>
          <a:p>
            <a:pPr lvl="1"/>
            <a:r>
              <a:rPr lang="en-US" sz="3200" dirty="0"/>
              <a:t>One thing to note on the exam window:</a:t>
            </a:r>
          </a:p>
          <a:p>
            <a:pPr lvl="2"/>
            <a:r>
              <a:rPr lang="en-US" sz="2800" dirty="0"/>
              <a:t>The exam window closes for everyone at the specified time, whether or not you have completed the exam.</a:t>
            </a:r>
          </a:p>
          <a:p>
            <a:pPr lvl="2"/>
            <a:r>
              <a:rPr lang="en-US" sz="2800" dirty="0"/>
              <a:t>While the exam length may be 4 hours, if you start the exam only 3 hours before the window closes, you will only have 3 hours to complete the exam.</a:t>
            </a:r>
          </a:p>
          <a:p>
            <a:pPr lvl="2"/>
            <a:r>
              <a:rPr lang="en-US" sz="2800" dirty="0"/>
              <a:t>If you are taking your exam when the exam window closes, Vocareum will not shut down for you, but you will no longer be able to SUBMIT your exam for grading. 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1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1C97-999A-2AA4-1A1A-EFC9D71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085F-7034-385B-6E53-28EF40A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814D-811E-E716-9974-419CD15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and Homework notebooks have </a:t>
            </a:r>
            <a:r>
              <a:rPr lang="en-US" sz="3200" dirty="0">
                <a:highlight>
                  <a:srgbClr val="FFFF00"/>
                </a:highlight>
              </a:rPr>
              <a:t>UNLIMITED SUBMISSIONS.</a:t>
            </a:r>
          </a:p>
          <a:p>
            <a:pPr lvl="1"/>
            <a:r>
              <a:rPr lang="en-US" sz="3200" dirty="0">
                <a:highlight>
                  <a:srgbClr val="00FF00"/>
                </a:highlight>
              </a:rPr>
              <a:t>In other words, you can submit as often as you want.</a:t>
            </a:r>
          </a:p>
          <a:p>
            <a:pPr lvl="1"/>
            <a:r>
              <a:rPr lang="en-US" sz="3200" dirty="0"/>
              <a:t>We </a:t>
            </a:r>
            <a:r>
              <a:rPr lang="en-US" sz="3200" dirty="0">
                <a:highlight>
                  <a:srgbClr val="FFFF00"/>
                </a:highlight>
              </a:rPr>
              <a:t>ENCOURAGE students to submit AFTER EVERY EXAM EXERCISE, </a:t>
            </a:r>
            <a:r>
              <a:rPr lang="en-US" sz="3200" dirty="0"/>
              <a:t>because it locks in points earned.</a:t>
            </a:r>
          </a:p>
          <a:p>
            <a:pPr lvl="1"/>
            <a:r>
              <a:rPr lang="en-US" sz="3200" dirty="0"/>
              <a:t>SUBMIT “early and often.”</a:t>
            </a:r>
          </a:p>
          <a:p>
            <a:pPr lvl="1"/>
            <a:r>
              <a:rPr lang="en-US" sz="3200" dirty="0"/>
              <a:t>Please don’t be that student who only submits once, at the very end of the exam, because you may not receive that points that you expect.</a:t>
            </a:r>
          </a:p>
          <a:p>
            <a:r>
              <a:rPr lang="en-US" sz="3600" dirty="0"/>
              <a:t>Homework Notebook Information</a:t>
            </a:r>
          </a:p>
          <a:p>
            <a:pPr lvl="1"/>
            <a:r>
              <a:rPr lang="en-US" sz="3200" dirty="0"/>
              <a:t>Homework notebooks also have </a:t>
            </a:r>
            <a:r>
              <a:rPr lang="en-US" sz="3200" dirty="0">
                <a:highlight>
                  <a:srgbClr val="FFFF00"/>
                </a:highlight>
              </a:rPr>
              <a:t>UNLIMITED SUBMISSIONS, up to the (extended) due date.</a:t>
            </a:r>
          </a:p>
          <a:p>
            <a:pPr lvl="1"/>
            <a:r>
              <a:rPr lang="en-US" sz="3200" dirty="0"/>
              <a:t>See the course syllabus for specifics.</a:t>
            </a:r>
          </a:p>
        </p:txBody>
      </p:sp>
    </p:spTree>
    <p:extLst>
      <p:ext uri="{BB962C8B-B14F-4D97-AF65-F5344CB8AC3E}">
        <p14:creationId xmlns:p14="http://schemas.microsoft.com/office/powerpoint/2010/main" val="4146243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2630</TotalTime>
  <Words>1326</Words>
  <Application>Microsoft Macintosh PowerPoint</Application>
  <PresentationFormat>Widescreen</PresentationFormat>
  <Paragraphs>132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Course Introduction Session</vt:lpstr>
      <vt:lpstr>Agenda</vt:lpstr>
      <vt:lpstr>Course Materials</vt:lpstr>
      <vt:lpstr>Locations</vt:lpstr>
      <vt:lpstr>Course Materials</vt:lpstr>
      <vt:lpstr>Course Materials</vt:lpstr>
      <vt:lpstr>Common Student Questions</vt:lpstr>
      <vt:lpstr>Common Student Questions</vt:lpstr>
      <vt:lpstr>Common Student Questions</vt:lpstr>
      <vt:lpstr>Exam Rule Callouts</vt:lpstr>
      <vt:lpstr>Bootcamp Introduction</vt:lpstr>
      <vt:lpstr>Bootcamp Purpose</vt:lpstr>
      <vt:lpstr>Bootcamp Intro Topics</vt:lpstr>
      <vt:lpstr>Bootcamp Conduct</vt:lpstr>
      <vt:lpstr>Bootcamp Conduct</vt:lpstr>
      <vt:lpstr>Should I Attend the Bootcamp?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Kinkade, Chris</cp:lastModifiedBy>
  <cp:revision>394</cp:revision>
  <dcterms:created xsi:type="dcterms:W3CDTF">2016-03-09T16:46:53Z</dcterms:created>
  <dcterms:modified xsi:type="dcterms:W3CDTF">2026-01-13T22:36:44Z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